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4"/>
  </p:sldMasterIdLst>
  <p:notesMasterIdLst>
    <p:notesMasterId r:id="rId19"/>
  </p:notesMasterIdLst>
  <p:handoutMasterIdLst>
    <p:handoutMasterId r:id="rId20"/>
  </p:handoutMasterIdLst>
  <p:sldIdLst>
    <p:sldId id="256" r:id="rId5"/>
    <p:sldId id="284" r:id="rId6"/>
    <p:sldId id="290" r:id="rId7"/>
    <p:sldId id="277" r:id="rId8"/>
    <p:sldId id="287" r:id="rId9"/>
    <p:sldId id="524" r:id="rId10"/>
    <p:sldId id="525" r:id="rId11"/>
    <p:sldId id="516" r:id="rId12"/>
    <p:sldId id="518" r:id="rId13"/>
    <p:sldId id="519" r:id="rId14"/>
    <p:sldId id="520" r:id="rId15"/>
    <p:sldId id="521" r:id="rId16"/>
    <p:sldId id="522" r:id="rId17"/>
    <p:sldId id="289" r:id="rId18"/>
  </p:sldIdLst>
  <p:sldSz cx="12192000" cy="6858000"/>
  <p:notesSz cx="6797675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6" name="Forfatter" initials="F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16" autoAdjust="0"/>
    <p:restoredTop sz="77106" autoAdjust="0"/>
  </p:normalViewPr>
  <p:slideViewPr>
    <p:cSldViewPr snapToGrid="0">
      <p:cViewPr varScale="1">
        <p:scale>
          <a:sx n="67" d="100"/>
          <a:sy n="67" d="100"/>
        </p:scale>
        <p:origin x="1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319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>
            <a:extLst>
              <a:ext uri="{FF2B5EF4-FFF2-40B4-BE49-F238E27FC236}">
                <a16:creationId xmlns:a16="http://schemas.microsoft.com/office/drawing/2014/main" id="{9B5B42BD-8D3B-4B09-9029-8C63687D5D9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E2EC764-34EA-4620-8CF9-F605D96BC33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7568598-B467-4351-8427-D5323CDEA632}" type="datetime1">
              <a:rPr lang="da-DK" smtClean="0"/>
              <a:t>22-01-2026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C1FA7CC-A0A2-4292-AA1A-FFA1D3AC968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36C9D8F1-C311-48E0-A5EA-6AC70E14D0F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F827EC1-36E0-417D-8141-8D14DF1BDFD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58522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0B487FA-24C8-4160-82F0-0A0B18FC9CF9}" type="datetime1">
              <a:rPr lang="da-DK" noProof="0" smtClean="0"/>
              <a:t>22-01-2026</a:t>
            </a:fld>
            <a:endParaRPr lang="da-DK" noProof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a-DK" noProof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5BAF473-2665-42A7-89E3-C7BA7EB58D12}" type="slidenum">
              <a:rPr lang="da-DK" noProof="0" smtClean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6935489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35BAF473-2665-42A7-89E3-C7BA7EB58D12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333973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72B5F0-0B8E-9C90-492E-9DAB4701D2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6615DBD0-7250-079A-C11E-E52932BB31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D879F095-28D8-3DA6-A056-D4EE2C9C5A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30B51856-A834-C58A-F2B5-005FE1DD3E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35BAF473-2665-42A7-89E3-C7BA7EB58D12}" type="slidenum">
              <a:rPr lang="da-DK" smtClean="0"/>
              <a:t>10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870313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BA4871-81F0-A233-F6CE-78C5064175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19E3D095-751A-2A21-5F2D-E3EA178F56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D1498F81-A88C-AA87-0299-E3A19094A4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07C042E-5BE9-D6D2-0A7F-1CE9B20624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35BAF473-2665-42A7-89E3-C7BA7EB58D12}" type="slidenum">
              <a:rPr lang="da-DK" smtClean="0"/>
              <a:t>11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53473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CA1ED-C56A-7D28-A6C6-BBBF0D5C01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C499D3D8-AA3F-5BF3-9A75-7BA42D460D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E9566510-5431-F30E-CED9-2C645BC80D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06E3CEA2-6017-C92F-F149-31F98A2DC5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35BAF473-2665-42A7-89E3-C7BA7EB58D12}" type="slidenum">
              <a:rPr lang="da-DK" smtClean="0"/>
              <a:t>12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933757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BB154E-CFE1-4DCB-0E67-DEC53AA2A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70CDB53D-9396-181E-21E6-289713F246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1793BE4C-ABD4-B761-3051-3FA45E50F6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D585EA03-F3CB-0533-AA67-43B91A26F9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35BAF473-2665-42A7-89E3-C7BA7EB58D12}" type="slidenum">
              <a:rPr lang="da-DK" smtClean="0"/>
              <a:t>13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157428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35BAF473-2665-42A7-89E3-C7BA7EB58D12}" type="slidenum">
              <a:rPr lang="da-DK" smtClean="0"/>
              <a:t>14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17454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35BAF473-2665-42A7-89E3-C7BA7EB58D12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57348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537830-BFFD-E294-BE30-E9E0DC595F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53F11EE8-B992-8EA3-EAB3-1EC5F60496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DB125A12-E912-E27C-FDE1-574F6F9246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131038E-94EC-02DB-C243-CCB65DBFFA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35BAF473-2665-42A7-89E3-C7BA7EB58D12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952744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35BAF473-2665-42A7-89E3-C7BA7EB58D12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357770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35BAF473-2665-42A7-89E3-C7BA7EB58D12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514228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DD9D1F-3C16-D723-655D-3932AFB2C3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C1F960B3-02E3-CE7B-2037-2FEBAB036C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998B0C21-D516-C553-3BEC-DC6ED1D5AB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D20E709-F01F-B59C-C952-5B10179652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35BAF473-2665-42A7-89E3-C7BA7EB58D12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08393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35BAF473-2665-42A7-89E3-C7BA7EB58D12}" type="slidenum">
              <a:rPr lang="da-DK" noProof="0" smtClean="0"/>
              <a:t>7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8702725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EAB622-E53A-F549-79D8-4DD9CBA130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63B00721-C055-DC5F-0086-4B3974ED46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B15FA30F-8D36-0514-83A7-F014A1E035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6E3A7AB-7D94-5FF0-D004-735F0EA888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35BAF473-2665-42A7-89E3-C7BA7EB58D12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465588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B5EDAB-F293-1121-B829-0770E78785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4388C039-D788-C865-FDBE-9EE5425E78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E1B34009-3255-887C-0AC2-30349FB086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1F78452-EB6F-4A66-9985-3E59C3C0C3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35BAF473-2665-42A7-89E3-C7BA7EB58D12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49069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9FA978-BF25-00D1-C738-8E074E0CF1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6C80EEA-3013-C49C-B351-B2D370214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F26E07F-2947-E737-C0EA-F006E398C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29-07-20XX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FB0AF58-1962-0065-6C5C-9104735E6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Medarbejderorientering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90B7E3F-AD47-BCDD-D3B5-50E90C320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CEE4D-3F55-4016-9457-6EEDB3E7F204}" type="slidenum">
              <a:rPr lang="da-DK" smtClean="0"/>
              <a:t>‹nr.›</a:t>
            </a:fld>
            <a:endParaRPr lang="da-DK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683F87C2-C36C-4660-B0E5-4930774A29C1}"/>
              </a:ext>
            </a:extLst>
          </p:cNvPr>
          <p:cNvSpPr/>
          <p:nvPr userDrawn="1"/>
        </p:nvSpPr>
        <p:spPr>
          <a:xfrm>
            <a:off x="8610600" y="0"/>
            <a:ext cx="35814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313108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6696A3-CAE6-EA4F-8838-6A1EB0BE4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4AE4326-1EEA-32DF-5717-97872591E2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FA687DD-6A14-FDFE-ACCF-6C3D89AE8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da-DK" noProof="0"/>
              <a:t>29-07-20XX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671BD6C-0F8E-47AF-5B03-C1A65F4A8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noProof="0"/>
              <a:t>Medarbejderorientering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1F87DAA-5E57-42F0-0E3B-518718BD2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da-DK" noProof="0" smtClean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722692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6EBBC5DE-6DB4-0FE5-4BDA-6B71C4617D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A3D7AD2F-AC66-C25C-B8C9-8D55843320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03C6047-7257-3FE1-8C0E-E127C8058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da-DK" noProof="0"/>
              <a:t>29-07-20XX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83418BC-55FF-8381-1919-F4D298FD6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noProof="0"/>
              <a:t>Medarbejderorientering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85C978D-CD66-CBBC-380D-42E8886CA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da-DK" noProof="0" smtClean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4212750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4B387D-241A-2AF5-3078-B33B691C5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AFD4D70-FB2B-99F1-DC5C-B49D829195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DA2E202-E67D-6A94-AB84-6E653268B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da-DK" noProof="0"/>
              <a:t>29-07-20XX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AFF12F6-5BD3-C362-8B49-A8B15EB28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noProof="0"/>
              <a:t>Medarbejderorientering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EF7BEF5-8BE0-CA5C-16DF-092129F1D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da-DK" noProof="0" smtClean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218846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9777CF-02FA-A501-0B34-F9DE863A1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A7FD3FC-1518-C48D-3E5F-CA2D0BE783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39721DF-652F-5F61-4A8B-2025611AA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da-DK" noProof="0"/>
              <a:t>29-07-20XX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154B7B1-DA6E-D484-8D33-DC3C2CAEF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noProof="0"/>
              <a:t>Medarbejderorientering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32CFE18-41B5-1AA4-EA32-B1A6EE62A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da-DK" noProof="0" smtClean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735493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4CE6FC-8291-71A0-742F-AC336BE22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9AB4B24-F009-53E7-2345-8D211F2E0A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8C3690E-18DA-A8EF-0740-5946591CA1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05B332D-23E6-A57C-E038-E6BBF20B1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da-DK" noProof="0"/>
              <a:t>29-07-20XX</a:t>
            </a:r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9FE3066-1CD2-A21E-8398-B3F2A5E41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noProof="0"/>
              <a:t>Medarbejderorientering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E7DD427-EA98-6251-3D4E-91A96FF8A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da-DK" noProof="0" smtClean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670112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F4FF43-395A-ED01-E163-3607013B1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F1D5AC8-4CFA-4905-F312-A610D6A05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26558F3-3752-9307-9141-70CEE344B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80861F41-462D-9F50-D218-72B8E30BCF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AA8FC720-5D10-56D0-7CF2-C4416065BF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D01618BF-7EB6-F62E-D1FE-66F3A079C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da-DK" noProof="0"/>
              <a:t>29-07-20XX</a:t>
            </a:r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96D2B5CD-E1FC-500D-3087-DC3790F23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noProof="0"/>
              <a:t>Medarbejderorientering</a:t>
            </a:r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C792AFBA-E89B-BE9E-1DC1-B796B5C2B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da-DK" noProof="0" smtClean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3163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8765B0-FD53-2735-0989-9E3954B0E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DF44708B-274D-AB68-B173-0D66271C9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da-DK" noProof="0"/>
              <a:t>29-07-20XX</a:t>
            </a: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F3727CA-50A4-DE05-95C4-0886401F1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noProof="0"/>
              <a:t>Medarbejderorientering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EC009AE4-0191-5518-CDB5-FD82A5744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da-DK" noProof="0" smtClean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404452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E2AC2521-C69C-6879-46B9-66EF1D666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da-DK" noProof="0"/>
              <a:t>29-07-20XX</a:t>
            </a:r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50E51EC0-0C52-0671-033E-20BE1303A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noProof="0"/>
              <a:t>Medarbejderorientering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4663E50-0F28-3070-25CD-984D791DE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da-DK" noProof="0" smtClean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009201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3D3A7A-1F66-E4DB-111D-E70808950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1A799D6-0C5D-4F43-E93B-87353102FF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434B5B6-B53B-2ACE-E4F6-0099A7F896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26CE0BD-7250-8671-D2DB-42DB00A75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da-DK" noProof="0"/>
              <a:t>29-07-20XX</a:t>
            </a:r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4D1F0E2-199B-9FDD-577C-8FAC08A68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noProof="0"/>
              <a:t>Medarbejderorientering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E185B7E-BE10-DBDA-C97A-C75495D43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da-DK" noProof="0" smtClean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797706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57A701-7F12-58AB-D97C-E05EE5E97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99B596D2-413E-9F0E-52E5-BFAD2E1B17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82F9E9B-5700-7B6E-8FB6-AC09A2806F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408D6A7-139A-5317-266C-C51056452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da-DK" noProof="0"/>
              <a:t>29-07-20XX</a:t>
            </a:r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196617F-A83F-6255-279B-E6693DEC6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noProof="0"/>
              <a:t>Medarbejderorientering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A63DF67-3FDC-63A3-C257-EF13A160F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da-DK" noProof="0" smtClean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132504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3882C484-C9D8-289B-F19D-E66376F8B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2922702-89A7-E6C6-A9D8-B3E426AF62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48B83C5-14E3-059C-24BF-EAD6921E52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rtl="0"/>
            <a:r>
              <a:rPr lang="da-DK" noProof="0"/>
              <a:t>29-07-20XX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B9B3F2B-63CB-351D-9A5E-0289846205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rtl="0"/>
            <a:r>
              <a:rPr lang="da-DK" noProof="0"/>
              <a:t>Medarbejderorientering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2AEFABB-EC3D-5CC5-9B17-E03DE9A222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da-DK" noProof="0" smtClean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542520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6815C6-3AD0-46E6-A74A-1967BD91A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023" y="3161295"/>
            <a:ext cx="7699409" cy="2387600"/>
          </a:xfrm>
        </p:spPr>
        <p:txBody>
          <a:bodyPr rtlCol="0">
            <a:normAutofit/>
          </a:bodyPr>
          <a:lstStyle/>
          <a:p>
            <a:r>
              <a:rPr lang="da-DK" sz="5200" spc="-30" dirty="0">
                <a:latin typeface="Arial" panose="020B0604020202020204" pitchFamily="34" charset="0"/>
                <a:cs typeface="Arial" panose="020B0604020202020204" pitchFamily="34" charset="0"/>
              </a:rPr>
              <a:t>Læsning med oplæsning</a:t>
            </a:r>
            <a:br>
              <a:rPr lang="da-DK" sz="5200" spc="-3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a-DK" sz="5200" spc="-3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2200" dirty="0">
                <a:latin typeface="Arial" panose="020B0604020202020204" pitchFamily="34" charset="0"/>
                <a:cs typeface="Arial" panose="020B0604020202020204" pitchFamily="34" charset="0"/>
              </a:rPr>
              <a:t>Rikke Hellberg Pedersen, IBOS</a:t>
            </a:r>
            <a:br>
              <a:rPr lang="da-DK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a-DK" sz="2200" spc="-3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dsholder til slidenummer 2">
            <a:extLst>
              <a:ext uri="{FF2B5EF4-FFF2-40B4-BE49-F238E27FC236}">
                <a16:creationId xmlns:a16="http://schemas.microsoft.com/office/drawing/2014/main" id="{DF3A3796-EDB6-6CA3-8248-CFFED3D72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CEE4D-3F55-4016-9457-6EEDB3E7F204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42425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A30C7D-2E7D-D98B-2AA3-0C5AB0A7B2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128909-C22A-F53D-59E7-868689A32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Læseundervisningen - sæt mål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C29FD5B-9D45-1AEE-2AC0-C1251D93F2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endParaRPr lang="da-D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Formål: hvorfor er du her, hvad skal du lærer (behovet)</a:t>
            </a:r>
          </a:p>
          <a:p>
            <a:endParaRPr lang="da-D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Tid: hvor mange timer er der bevilget (vigtigt i forhold til målet)</a:t>
            </a:r>
          </a:p>
          <a:p>
            <a:pPr marL="0" indent="0">
              <a:buNone/>
            </a:pPr>
            <a:endParaRPr lang="da-DK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ål: konkrete, målbare mål til hvordan formålet realiseres – personens egne</a:t>
            </a:r>
          </a:p>
          <a:p>
            <a:pPr marL="0" indent="0">
              <a:buNone/>
            </a:pPr>
            <a:endParaRPr lang="da-DK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Beskrivelse af indholdet:</a:t>
            </a:r>
          </a:p>
          <a:p>
            <a:pPr lvl="1"/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Faglige områder</a:t>
            </a:r>
          </a:p>
          <a:p>
            <a:pPr lvl="1"/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Med hvilke hjælpemidler</a:t>
            </a:r>
          </a:p>
          <a:p>
            <a:pPr lvl="1"/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Hvad gøres sammen og hvad gør personen selv derhjemme</a:t>
            </a:r>
          </a:p>
          <a:p>
            <a:pPr lvl="1"/>
            <a:r>
              <a:rPr lang="da-DK" sz="16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….</a:t>
            </a:r>
          </a:p>
          <a:p>
            <a:endParaRPr lang="da-DK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valuering – er målet nået?</a:t>
            </a:r>
          </a:p>
          <a:p>
            <a:pPr marL="0" indent="0">
              <a:buNone/>
            </a:pPr>
            <a:endParaRPr lang="da-DK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rtl="0">
              <a:buNone/>
            </a:pP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D0F3E56D-0B18-1837-035A-485058DA0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da-DK" noProof="0" smtClean="0"/>
              <a:t>10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202231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4B004E-7DF3-D3D1-D5B7-A90D87EC0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DF9FBE-7627-0A80-B4FD-7015036DE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Læseundervisning - hvordan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7362004-285C-B687-8FA5-F3E094F23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618" y="1825624"/>
            <a:ext cx="11095182" cy="4732193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da-DK" sz="1600" b="1" dirty="0">
                <a:latin typeface="Arial" panose="020B0604020202020204" pitchFamily="34" charset="0"/>
                <a:cs typeface="Arial" panose="020B0604020202020204" pitchFamily="34" charset="0"/>
              </a:rPr>
              <a:t>Start altid med en spørgeguide</a:t>
            </a:r>
          </a:p>
          <a:p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Formål og mål for undervisningen</a:t>
            </a:r>
          </a:p>
          <a:p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Hvad skal der læses og med hvilke hjælpemidler (aflæsning-korterevarende-længerevarende)</a:t>
            </a:r>
          </a:p>
          <a:p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Hvor?</a:t>
            </a:r>
          </a:p>
          <a:p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…etc.</a:t>
            </a:r>
          </a:p>
          <a:p>
            <a:pPr marL="0" indent="0">
              <a:buNone/>
            </a:pPr>
            <a:endParaRPr lang="da-D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a-DK" sz="1600" b="1" dirty="0">
                <a:latin typeface="Arial" panose="020B0604020202020204" pitchFamily="34" charset="0"/>
                <a:cs typeface="Arial" panose="020B0604020202020204" pitchFamily="34" charset="0"/>
              </a:rPr>
              <a:t>Skønlitterær læsning</a:t>
            </a:r>
          </a:p>
          <a:p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Læs sammen – hvis muligt</a:t>
            </a:r>
          </a:p>
          <a:p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Lav spørgsmål til det læste</a:t>
            </a:r>
          </a:p>
          <a:p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Tal sammen om det læste</a:t>
            </a:r>
          </a:p>
          <a:p>
            <a:pPr marL="0" indent="0">
              <a:buNone/>
            </a:pPr>
            <a:endParaRPr lang="da-DK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a-DK" sz="1600" b="1" dirty="0">
                <a:latin typeface="Arial" panose="020B0604020202020204" pitchFamily="34" charset="0"/>
                <a:cs typeface="Arial" panose="020B0604020202020204" pitchFamily="34" charset="0"/>
              </a:rPr>
              <a:t>Faglig læsning</a:t>
            </a:r>
          </a:p>
          <a:p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Arbejd med at blive en effektiv læser, dvs. have en aktiv læseindstilling</a:t>
            </a:r>
          </a:p>
          <a:p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Arbejd med før-under-efterlæsning</a:t>
            </a:r>
          </a:p>
          <a:p>
            <a:pPr marL="0" indent="0">
              <a:buNone/>
            </a:pPr>
            <a:endParaRPr lang="da-DK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a-DK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a-DK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rtl="0">
              <a:buNone/>
            </a:pP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8E9720B0-9751-9778-CFB0-CC129F0CB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da-DK" noProof="0" smtClean="0"/>
              <a:t>11</a:t>
            </a:fld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3058441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9BADD3-504C-4D0A-ED1B-F4A69EC016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8F0864-D954-5115-5AA1-06C32939C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Opsamling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6CCFF4-D70D-AEF6-A275-1F9B983B2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da-D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a-DK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a-DK" sz="2000" dirty="0">
                <a:latin typeface="Arial" panose="020B0604020202020204" pitchFamily="34" charset="0"/>
                <a:cs typeface="Arial" panose="020B0604020202020204" pitchFamily="34" charset="0"/>
              </a:rPr>
              <a:t>Hvad vil jeg tage med mig fra oplægget?</a:t>
            </a:r>
          </a:p>
          <a:p>
            <a:pPr marL="0" indent="0">
              <a:buNone/>
            </a:pPr>
            <a:endParaRPr lang="da-DK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a-DK" sz="2000" dirty="0">
                <a:latin typeface="Arial" panose="020B0604020202020204" pitchFamily="34" charset="0"/>
                <a:cs typeface="Arial" panose="020B0604020202020204" pitchFamily="34" charset="0"/>
              </a:rPr>
              <a:t>Vil jeg tilføje noget til min nuværende undervisning?</a:t>
            </a:r>
          </a:p>
          <a:p>
            <a:pPr rtl="0"/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E36F9585-E09D-EE8C-1621-7D7AB87DD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da-DK" noProof="0" smtClean="0"/>
              <a:t>12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49072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8AC5C8-F160-FE6E-9819-23128CE32F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BDEA80-D46C-A887-A5F1-A0A266F0D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Det videre arbejde</a:t>
            </a:r>
            <a:b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sz="2000" dirty="0">
                <a:latin typeface="Arial" panose="020B0604020202020204" pitchFamily="34" charset="0"/>
                <a:cs typeface="Arial" panose="020B0604020202020204" pitchFamily="34" charset="0"/>
              </a:rPr>
              <a:t>– workshoppen lørdag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1CDA61E-1374-E0A6-D414-058BDB989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da-DK" sz="20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indent="0">
              <a:lnSpc>
                <a:spcPct val="100000"/>
              </a:lnSpc>
              <a:buNone/>
            </a:pPr>
            <a:endParaRPr lang="da-DK" sz="20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indent="0">
              <a:lnSpc>
                <a:spcPct val="100000"/>
              </a:lnSpc>
              <a:buNone/>
            </a:pPr>
            <a:endParaRPr lang="da-DK" sz="20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da-DK" sz="2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Lav et udkast til en spørgeguide, så du kan forberede din undervisning sammen med personen.</a:t>
            </a:r>
            <a:endParaRPr lang="da-DK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rtl="0">
              <a:buNone/>
            </a:pP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BC7A021-254F-D8A2-EEA7-17CB8B9C9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da-DK" noProof="0" smtClean="0"/>
              <a:t>13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563995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CAEE93-8585-46D4-A7EC-F184E317CB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a-DK" dirty="0"/>
              <a:t>Tak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4AFFC60-19C3-4901-93F7-7AAF4C09F8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Rikke Hellberg Pedersen</a:t>
            </a:r>
          </a:p>
          <a:p>
            <a:pPr rtl="0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cx62@kk.dk</a:t>
            </a:r>
          </a:p>
          <a:p>
            <a:pPr rtl="0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www.ibos.dk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DE9B43F0-ECB9-91EA-D297-339EF77DB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CEE4D-3F55-4016-9457-6EEDB3E7F204}" type="slidenum">
              <a:rPr lang="da-DK" smtClean="0"/>
              <a:t>14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2998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AB90E9-5CEE-4E4F-90F9-2CE3D9135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Præsentation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5DF4BB2-624B-43EE-8846-5659141CC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da-DK" sz="1600" b="1" dirty="0">
                <a:latin typeface="Arial" panose="020B0604020202020204" pitchFamily="34" charset="0"/>
                <a:cs typeface="Arial" panose="020B0604020202020204" pitchFamily="34" charset="0"/>
              </a:rPr>
              <a:t>Rikke Hellberg Pedersen, læsekonsulent og uddannelsesansvarlig</a:t>
            </a:r>
          </a:p>
          <a:p>
            <a:pPr marL="0" indent="0">
              <a:buNone/>
            </a:pPr>
            <a:endParaRPr lang="da-DK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/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Undervisning af unge på ungdomsuddannelser og videregående uddannelser: læsestrategier og notatteknik</a:t>
            </a:r>
          </a:p>
          <a:p>
            <a:pPr marL="457200" indent="-457200"/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Undervisning af fagprofessionelle: læsning med nedsat syn; læsning, nedsat syn og erhvervet hjerneskade og læring </a:t>
            </a:r>
          </a:p>
          <a:p>
            <a:pPr marL="457200" indent="-457200"/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Modulansvarlig på PD 5: Erhvervet hjerneskade og synsnedsættelse, unge og voksne</a:t>
            </a:r>
          </a:p>
          <a:p>
            <a:pPr marL="0" indent="0" rtl="0">
              <a:buNone/>
            </a:pPr>
            <a:endParaRPr lang="da-DK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/>
            <a:endParaRPr lang="da-DK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a-DK" sz="1600" b="1" dirty="0">
                <a:latin typeface="Arial" panose="020B0604020202020204" pitchFamily="34" charset="0"/>
                <a:cs typeface="Arial" panose="020B0604020202020204" pitchFamily="34" charset="0"/>
              </a:rPr>
              <a:t>Præsentationsrunde - jer</a:t>
            </a:r>
          </a:p>
          <a:p>
            <a:pPr rtl="0"/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C30F41A-75C3-CB32-12BD-B7FB3E183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da-DK" noProof="0" smtClean="0"/>
              <a:t>2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4176750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AB492-35AA-6A14-758B-3546F75983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1C397D-8BB5-D0A5-A5DB-7A5B66945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223" y="320675"/>
            <a:ext cx="10515600" cy="1325563"/>
          </a:xfrm>
        </p:spPr>
        <p:txBody>
          <a:bodyPr rtlCol="0"/>
          <a:lstStyle/>
          <a:p>
            <a:pPr rtl="0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Dagsorden</a:t>
            </a:r>
            <a:b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5704FE7-5873-C6C6-5ACD-4A05AFDE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577" y="1371600"/>
            <a:ext cx="11473961" cy="50731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da-DK" sz="1600" b="1" dirty="0">
                <a:latin typeface="Arial" panose="020B0604020202020204" pitchFamily="34" charset="0"/>
                <a:cs typeface="Arial" panose="020B0604020202020204" pitchFamily="34" charset="0"/>
              </a:rPr>
              <a:t>Hvad er læsning?</a:t>
            </a:r>
          </a:p>
          <a:p>
            <a:pPr lvl="1"/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definitioner</a:t>
            </a:r>
          </a:p>
          <a:p>
            <a:pPr lvl="1">
              <a:lnSpc>
                <a:spcPct val="100000"/>
              </a:lnSpc>
            </a:pPr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den interaktive læsemodel</a:t>
            </a:r>
          </a:p>
          <a:p>
            <a:pPr marL="228600" lvl="1">
              <a:spcBef>
                <a:spcPts val="1000"/>
              </a:spcBef>
            </a:pPr>
            <a:r>
              <a:rPr lang="da-DK" sz="1600" b="1" dirty="0">
                <a:latin typeface="Arial" panose="020B0604020202020204" pitchFamily="34" charset="0"/>
                <a:cs typeface="Arial" panose="020B0604020202020204" pitchFamily="34" charset="0"/>
              </a:rPr>
              <a:t>Læsning AF hvad MED hvad</a:t>
            </a:r>
          </a:p>
          <a:p>
            <a:pPr rtl="0"/>
            <a:r>
              <a:rPr lang="da-DK" sz="1600" b="1" dirty="0">
                <a:latin typeface="Arial" panose="020B0604020202020204" pitchFamily="34" charset="0"/>
                <a:cs typeface="Arial" panose="020B0604020202020204" pitchFamily="34" charset="0"/>
              </a:rPr>
              <a:t>Skøn- og faglitteratur</a:t>
            </a:r>
            <a:endParaRPr lang="da-D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forskellen mellem skøn-og faglitteratur</a:t>
            </a:r>
          </a:p>
          <a:p>
            <a:pPr lvl="1"/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læsning med oplæsning</a:t>
            </a:r>
          </a:p>
          <a:p>
            <a:pPr marL="228600" lvl="1">
              <a:spcBef>
                <a:spcPts val="1000"/>
              </a:spcBef>
            </a:pPr>
            <a:r>
              <a:rPr lang="da-DK" sz="1600" b="1" dirty="0">
                <a:latin typeface="Arial" panose="020B0604020202020204" pitchFamily="34" charset="0"/>
                <a:cs typeface="Arial" panose="020B0604020202020204" pitchFamily="34" charset="0"/>
              </a:rPr>
              <a:t>Læseundervisning</a:t>
            </a:r>
          </a:p>
          <a:p>
            <a:pPr lvl="1"/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at sætte mål </a:t>
            </a:r>
          </a:p>
          <a:p>
            <a:pPr lvl="1"/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hvordan </a:t>
            </a:r>
          </a:p>
          <a:p>
            <a:pPr marL="228600" lvl="1">
              <a:spcBef>
                <a:spcPts val="1000"/>
              </a:spcBef>
            </a:pPr>
            <a:r>
              <a:rPr lang="da-DK" sz="1600" b="1" dirty="0">
                <a:latin typeface="Arial" panose="020B0604020202020204" pitchFamily="34" charset="0"/>
                <a:cs typeface="Arial" panose="020B0604020202020204" pitchFamily="34" charset="0"/>
              </a:rPr>
              <a:t>Opsamling</a:t>
            </a:r>
          </a:p>
          <a:p>
            <a:pPr marL="228600" lvl="1">
              <a:lnSpc>
                <a:spcPct val="100000"/>
              </a:lnSpc>
              <a:spcBef>
                <a:spcPts val="1000"/>
              </a:spcBef>
            </a:pPr>
            <a:r>
              <a:rPr lang="da-DK" sz="1600" b="1" dirty="0">
                <a:latin typeface="Arial" panose="020B0604020202020204" pitchFamily="34" charset="0"/>
                <a:cs typeface="Arial" panose="020B0604020202020204" pitchFamily="34" charset="0"/>
              </a:rPr>
              <a:t>Det videre arbejde – workshop lørdag</a:t>
            </a:r>
            <a:endParaRPr lang="da-D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da-D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da-D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da-D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da-D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/>
            <a:endParaRPr lang="da-D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/>
            <a:endParaRPr lang="da-D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/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3166A954-4316-2755-1681-AA27EC4CC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da-DK" noProof="0" smtClean="0"/>
              <a:t>3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068018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19F29B-F233-48AF-8261-F33A4E079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Definitioner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35E3EA69-4E0E-41BD-8095-A124225A26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693"/>
              </a:spcBef>
              <a:buSzPct val="100000"/>
              <a:buNone/>
              <a:defRPr/>
            </a:pPr>
            <a:r>
              <a:rPr lang="da-DK" altLang="da-DK" sz="1600" b="1" dirty="0">
                <a:latin typeface="Arial" panose="020B0604020202020204" pitchFamily="34" charset="0"/>
                <a:cs typeface="Arial" panose="020B0604020202020204" pitchFamily="34" charset="0"/>
                <a:sym typeface="Arial" pitchFamily="34" charset="0"/>
              </a:rPr>
              <a:t>Læsning</a:t>
            </a:r>
          </a:p>
          <a:p>
            <a:pPr marL="0" indent="0">
              <a:lnSpc>
                <a:spcPct val="150000"/>
              </a:lnSpc>
              <a:spcBef>
                <a:spcPts val="693"/>
              </a:spcBef>
              <a:buSzPct val="100000"/>
              <a:buNone/>
              <a:defRPr/>
            </a:pPr>
            <a:r>
              <a:rPr lang="da-DK" altLang="da-DK" sz="1600" i="1" dirty="0">
                <a:latin typeface="Arial" panose="020B0604020202020204" pitchFamily="34" charset="0"/>
                <a:cs typeface="Arial" panose="020B0604020202020204" pitchFamily="34" charset="0"/>
                <a:sym typeface="Arial" pitchFamily="34" charset="0"/>
              </a:rPr>
              <a:t>”Læsning er at opfatte indholdet af trykte og skrevne tekster, idet et forestillingsindhold genskabes på basis af identifikation af tekstens ord og forhåndskendskab til tekstens begrebsverden.”       </a:t>
            </a:r>
          </a:p>
          <a:p>
            <a:pPr marL="0" indent="0">
              <a:lnSpc>
                <a:spcPct val="150000"/>
              </a:lnSpc>
              <a:spcBef>
                <a:spcPts val="693"/>
              </a:spcBef>
              <a:buSzPct val="100000"/>
              <a:buNone/>
              <a:defRPr/>
            </a:pPr>
            <a:endParaRPr lang="da-DK" altLang="da-DK" sz="1600" i="1" dirty="0">
              <a:latin typeface="Arial" panose="020B0604020202020204" pitchFamily="34" charset="0"/>
              <a:cs typeface="Arial" panose="020B0604020202020204" pitchFamily="34" charset="0"/>
              <a:sym typeface="Arial" pitchFamily="34" charset="0"/>
            </a:endParaRPr>
          </a:p>
          <a:p>
            <a:pPr marL="0" indent="0" algn="r">
              <a:lnSpc>
                <a:spcPct val="150000"/>
              </a:lnSpc>
              <a:spcBef>
                <a:spcPts val="693"/>
              </a:spcBef>
              <a:buSzPct val="100000"/>
              <a:buNone/>
              <a:defRPr/>
            </a:pPr>
            <a:r>
              <a:rPr lang="da-DK" altLang="da-DK" sz="1600" i="1" dirty="0">
                <a:latin typeface="Arial" panose="020B0604020202020204" pitchFamily="34" charset="0"/>
                <a:cs typeface="Arial" panose="020B0604020202020204" pitchFamily="34" charset="0"/>
                <a:sym typeface="Arial" pitchFamily="34" charset="0"/>
              </a:rPr>
              <a:t>             </a:t>
            </a:r>
            <a:r>
              <a:rPr lang="da-DK" altLang="da-DK" sz="1600" dirty="0">
                <a:latin typeface="Arial" panose="020B0604020202020204" pitchFamily="34" charset="0"/>
                <a:cs typeface="Arial" panose="020B0604020202020204" pitchFamily="34" charset="0"/>
                <a:sym typeface="Arial" pitchFamily="34" charset="0"/>
              </a:rPr>
              <a:t>(Fra ”Den store danske encyklopædi”, bd. 12)</a:t>
            </a:r>
          </a:p>
          <a:p>
            <a:pPr marL="0" indent="0">
              <a:lnSpc>
                <a:spcPct val="150000"/>
              </a:lnSpc>
              <a:spcBef>
                <a:spcPts val="693"/>
              </a:spcBef>
              <a:buSzPct val="100000"/>
              <a:buNone/>
              <a:defRPr/>
            </a:pPr>
            <a:r>
              <a:rPr lang="en-US" altLang="da-DK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Læseformlen</a:t>
            </a:r>
            <a:endParaRPr lang="en-US" altLang="da-DK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693"/>
              </a:spcBef>
              <a:buSzPct val="100000"/>
              <a:buNone/>
              <a:defRPr/>
            </a:pPr>
            <a:r>
              <a:rPr lang="en-US" altLang="da-DK" sz="1600" dirty="0">
                <a:latin typeface="Arial" panose="020B0604020202020204" pitchFamily="34" charset="0"/>
                <a:cs typeface="Arial" panose="020B0604020202020204" pitchFamily="34" charset="0"/>
              </a:rPr>
              <a:t>L=A x S x M</a:t>
            </a:r>
          </a:p>
          <a:p>
            <a:pPr marL="0" indent="0" algn="r">
              <a:lnSpc>
                <a:spcPct val="150000"/>
              </a:lnSpc>
              <a:spcBef>
                <a:spcPts val="693"/>
              </a:spcBef>
              <a:buSzPct val="100000"/>
              <a:buNone/>
              <a:defRPr/>
            </a:pPr>
            <a:r>
              <a:rPr lang="en-US" altLang="da-DK" sz="1600" dirty="0">
                <a:latin typeface="Arial" panose="020B0604020202020204" pitchFamily="34" charset="0"/>
                <a:cs typeface="Arial" panose="020B0604020202020204" pitchFamily="34" charset="0"/>
              </a:rPr>
              <a:t>(Elbro, C.)</a:t>
            </a:r>
          </a:p>
          <a:p>
            <a:pPr marL="0" indent="0">
              <a:lnSpc>
                <a:spcPct val="150000"/>
              </a:lnSpc>
              <a:spcBef>
                <a:spcPts val="693"/>
              </a:spcBef>
              <a:buSzPct val="100000"/>
              <a:buNone/>
              <a:defRPr/>
            </a:pPr>
            <a:endParaRPr lang="en-US" altLang="da-DK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B0FE0AC-3E06-E7BD-6164-B065EB958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da-DK" noProof="0" smtClean="0"/>
              <a:t>4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243494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19F29B-F233-48AF-8261-F33A4E079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Den interaktive læsemodel</a:t>
            </a:r>
            <a:b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L. C. </a:t>
            </a:r>
            <a:r>
              <a:rPr lang="da-DK" sz="1600" dirty="0" err="1">
                <a:latin typeface="Arial" panose="020B0604020202020204" pitchFamily="34" charset="0"/>
                <a:cs typeface="Arial" panose="020B0604020202020204" pitchFamily="34" charset="0"/>
              </a:rPr>
              <a:t>Ehri</a:t>
            </a:r>
            <a:endParaRPr lang="da-DK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35E3EA69-4E0E-41BD-8095-A124225A26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Bogstav-lyd kendskab</a:t>
            </a:r>
          </a:p>
          <a:p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Ordkendskab</a:t>
            </a:r>
          </a:p>
          <a:p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Viden om sprog</a:t>
            </a:r>
          </a:p>
          <a:p>
            <a:pPr rtl="0"/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Hukommelse for tekst</a:t>
            </a:r>
          </a:p>
          <a:p>
            <a:pPr rtl="0"/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Metabevidsthed</a:t>
            </a:r>
          </a:p>
          <a:p>
            <a:pPr rtl="0"/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Viden om verden</a:t>
            </a:r>
          </a:p>
          <a:p>
            <a:pPr rtl="0"/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Viden om tekster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54254CD9-80F7-41B5-DF87-154BD7AFCAC1}"/>
              </a:ext>
            </a:extLst>
          </p:cNvPr>
          <p:cNvSpPr txBox="1"/>
          <p:nvPr/>
        </p:nvSpPr>
        <p:spPr>
          <a:xfrm>
            <a:off x="7347857" y="5902779"/>
            <a:ext cx="1262744" cy="2982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>
              <a:lnSpc>
                <a:spcPct val="150000"/>
              </a:lnSpc>
              <a:spcBef>
                <a:spcPts val="693"/>
              </a:spcBef>
              <a:buSzPct val="100000"/>
              <a:buNone/>
              <a:defRPr/>
            </a:pPr>
            <a:endParaRPr lang="en-US" altLang="da-DK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lnSpc>
                <a:spcPct val="150000"/>
              </a:lnSpc>
              <a:spcBef>
                <a:spcPts val="693"/>
              </a:spcBef>
              <a:buSzPct val="100000"/>
              <a:buNone/>
              <a:defRPr/>
            </a:pPr>
            <a:endParaRPr lang="en-US" altLang="da-D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lnSpc>
                <a:spcPct val="150000"/>
              </a:lnSpc>
              <a:spcBef>
                <a:spcPts val="693"/>
              </a:spcBef>
              <a:buSzPct val="100000"/>
              <a:buNone/>
              <a:defRPr/>
            </a:pPr>
            <a:endParaRPr lang="en-US" altLang="da-DK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lnSpc>
                <a:spcPct val="150000"/>
              </a:lnSpc>
              <a:spcBef>
                <a:spcPts val="693"/>
              </a:spcBef>
              <a:buSzPct val="100000"/>
              <a:buNone/>
              <a:defRPr/>
            </a:pPr>
            <a:endParaRPr lang="en-US" altLang="da-D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lnSpc>
                <a:spcPct val="150000"/>
              </a:lnSpc>
              <a:spcBef>
                <a:spcPts val="693"/>
              </a:spcBef>
              <a:buSzPct val="100000"/>
              <a:buNone/>
              <a:defRPr/>
            </a:pPr>
            <a:endParaRPr lang="en-US" altLang="da-DK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lnSpc>
                <a:spcPct val="150000"/>
              </a:lnSpc>
              <a:spcBef>
                <a:spcPts val="693"/>
              </a:spcBef>
              <a:buSzPct val="100000"/>
              <a:buNone/>
              <a:defRPr/>
            </a:pPr>
            <a:r>
              <a:rPr lang="en-US" altLang="da-DK" sz="1800" dirty="0">
                <a:latin typeface="Arial" panose="020B0604020202020204" pitchFamily="34" charset="0"/>
                <a:cs typeface="Arial" panose="020B0604020202020204" pitchFamily="34" charset="0"/>
              </a:rPr>
              <a:t>(Elbro, C.)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E9B501D0-2E20-F5FC-43D5-023047DFE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da-DK" noProof="0" smtClean="0"/>
              <a:t>5</a:t>
            </a:fld>
            <a:endParaRPr lang="da-DK" noProof="0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8BD74CFB-11BF-586E-022A-CC896167B59E}"/>
              </a:ext>
            </a:extLst>
          </p:cNvPr>
          <p:cNvSpPr txBox="1"/>
          <p:nvPr/>
        </p:nvSpPr>
        <p:spPr>
          <a:xfrm>
            <a:off x="3145133" y="4019341"/>
            <a:ext cx="546546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sz="1800" b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sz="1800" b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800" b="1" dirty="0"/>
              <a:t>Vi bliver kun bedre læsere ved at læse </a:t>
            </a:r>
            <a:r>
              <a:rPr lang="da-DK" sz="1800" b="1" dirty="0">
                <a:sym typeface="Wingdings" panose="05000000000000000000" pitchFamily="2" charset="2"/>
              </a:rPr>
              <a:t></a:t>
            </a:r>
            <a:endParaRPr lang="da-DK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871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D57832-680B-68C1-01BC-8CF0C1E81B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002563-3902-A6F9-A26D-A558A4250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Læsning AF hvad og MED hvad?</a:t>
            </a:r>
            <a:b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a-DK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43BFFD4-DD2A-83A6-D97F-D278E3BCBD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AF hvad: materialet (kort information, opskrifter, skønlitteratur, faglitteratur, mm.)</a:t>
            </a:r>
          </a:p>
          <a:p>
            <a:pPr rtl="0"/>
            <a:endParaRPr lang="da-D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/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MED hvad: hjælpemidlet (optik, CCTV, mobil, computer, DAISY-afspiller, mm.)</a:t>
            </a:r>
          </a:p>
          <a:p>
            <a:pPr rtl="0"/>
            <a:endParaRPr lang="da-D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/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Skeln derfor mellem:</a:t>
            </a:r>
          </a:p>
          <a:p>
            <a:pPr marL="0" indent="0" rtl="0">
              <a:buNone/>
            </a:pPr>
            <a:endParaRPr lang="da-D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Aflæsning</a:t>
            </a:r>
          </a:p>
          <a:p>
            <a:pPr lvl="1"/>
            <a:endParaRPr lang="da-D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Korterevarende læsning</a:t>
            </a:r>
          </a:p>
          <a:p>
            <a:pPr lvl="1"/>
            <a:endParaRPr lang="da-D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Længerevarende sammenhængende indholdslæsning</a:t>
            </a:r>
          </a:p>
          <a:p>
            <a:pPr marL="457200" lvl="1" indent="0">
              <a:buNone/>
            </a:pPr>
            <a:endParaRPr lang="da-D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da-D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da-DK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CB3C9C34-6957-AB4C-58DC-FC268EF6EC32}"/>
              </a:ext>
            </a:extLst>
          </p:cNvPr>
          <p:cNvSpPr txBox="1"/>
          <p:nvPr/>
        </p:nvSpPr>
        <p:spPr>
          <a:xfrm>
            <a:off x="7347857" y="5902779"/>
            <a:ext cx="1262744" cy="2982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>
              <a:lnSpc>
                <a:spcPct val="150000"/>
              </a:lnSpc>
              <a:spcBef>
                <a:spcPts val="693"/>
              </a:spcBef>
              <a:buSzPct val="100000"/>
              <a:buNone/>
              <a:defRPr/>
            </a:pPr>
            <a:endParaRPr lang="en-US" altLang="da-DK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lnSpc>
                <a:spcPct val="150000"/>
              </a:lnSpc>
              <a:spcBef>
                <a:spcPts val="693"/>
              </a:spcBef>
              <a:buSzPct val="100000"/>
              <a:buNone/>
              <a:defRPr/>
            </a:pPr>
            <a:endParaRPr lang="en-US" altLang="da-D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lnSpc>
                <a:spcPct val="150000"/>
              </a:lnSpc>
              <a:spcBef>
                <a:spcPts val="693"/>
              </a:spcBef>
              <a:buSzPct val="100000"/>
              <a:buNone/>
              <a:defRPr/>
            </a:pPr>
            <a:endParaRPr lang="en-US" altLang="da-DK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lnSpc>
                <a:spcPct val="150000"/>
              </a:lnSpc>
              <a:spcBef>
                <a:spcPts val="693"/>
              </a:spcBef>
              <a:buSzPct val="100000"/>
              <a:buNone/>
              <a:defRPr/>
            </a:pPr>
            <a:endParaRPr lang="en-US" altLang="da-D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lnSpc>
                <a:spcPct val="150000"/>
              </a:lnSpc>
              <a:spcBef>
                <a:spcPts val="693"/>
              </a:spcBef>
              <a:buSzPct val="100000"/>
              <a:buNone/>
              <a:defRPr/>
            </a:pPr>
            <a:endParaRPr lang="en-US" altLang="da-DK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lnSpc>
                <a:spcPct val="150000"/>
              </a:lnSpc>
              <a:spcBef>
                <a:spcPts val="693"/>
              </a:spcBef>
              <a:buSzPct val="100000"/>
              <a:buNone/>
              <a:defRPr/>
            </a:pPr>
            <a:r>
              <a:rPr lang="en-US" altLang="da-DK" sz="1800" dirty="0">
                <a:latin typeface="Arial" panose="020B0604020202020204" pitchFamily="34" charset="0"/>
                <a:cs typeface="Arial" panose="020B0604020202020204" pitchFamily="34" charset="0"/>
              </a:rPr>
              <a:t>(Elbro, C.)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230FCA70-1442-8CAA-5BE0-9A0E3EC36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da-DK" noProof="0" smtClean="0"/>
              <a:t>6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546670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F14BC9-9F20-016F-4E4E-08EC169DF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Forskellen mellem skøn- og faglitteratur </a:t>
            </a:r>
            <a:br>
              <a:rPr lang="da-DK" dirty="0"/>
            </a:br>
            <a:r>
              <a:rPr lang="da-DK" sz="2400" dirty="0"/>
              <a:t>- ligger i formålet og indholdet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A144D3B-75A0-B3BD-EAF7-940853CF7C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sz="1600" b="1" dirty="0">
                <a:latin typeface="Arial" panose="020B0604020202020204" pitchFamily="34" charset="0"/>
                <a:cs typeface="Arial" panose="020B0604020202020204" pitchFamily="34" charset="0"/>
              </a:rPr>
              <a:t>Skønlitteratur</a:t>
            </a:r>
            <a:endParaRPr lang="da-D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da-DK" sz="1600" b="1" dirty="0">
                <a:latin typeface="Arial" panose="020B0604020202020204" pitchFamily="34" charset="0"/>
                <a:cs typeface="Arial" panose="020B0604020202020204" pitchFamily="34" charset="0"/>
              </a:rPr>
              <a:t>Formål:</a:t>
            </a:r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 At underholde, udforske menneskelige følelser, skabe indlevelse og styrke empati.</a:t>
            </a:r>
          </a:p>
          <a:p>
            <a:pPr lvl="0"/>
            <a:r>
              <a:rPr lang="da-DK" sz="1600" b="1" dirty="0">
                <a:latin typeface="Arial" panose="020B0604020202020204" pitchFamily="34" charset="0"/>
                <a:cs typeface="Arial" panose="020B0604020202020204" pitchFamily="34" charset="0"/>
              </a:rPr>
              <a:t>Indhold:</a:t>
            </a:r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 Fiktive plots, opdigtede personer, fantasifulde universer.</a:t>
            </a:r>
          </a:p>
          <a:p>
            <a:pPr lvl="0"/>
            <a:r>
              <a:rPr lang="da-DK" sz="1600" b="1" dirty="0">
                <a:latin typeface="Arial" panose="020B0604020202020204" pitchFamily="34" charset="0"/>
                <a:cs typeface="Arial" panose="020B0604020202020204" pitchFamily="34" charset="0"/>
              </a:rPr>
              <a:t>Eksempler:</a:t>
            </a:r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 Romaner, noveller, digte, eventyr, skuespil. </a:t>
            </a:r>
          </a:p>
          <a:p>
            <a:pPr marL="0" indent="0">
              <a:buNone/>
            </a:pPr>
            <a:endParaRPr lang="da-DK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a-DK" sz="1600" b="1" dirty="0">
                <a:latin typeface="Arial" panose="020B0604020202020204" pitchFamily="34" charset="0"/>
                <a:cs typeface="Arial" panose="020B0604020202020204" pitchFamily="34" charset="0"/>
              </a:rPr>
              <a:t>Faglitteratur	</a:t>
            </a:r>
            <a:endParaRPr lang="da-D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da-DK" sz="1600" b="1" dirty="0">
                <a:latin typeface="Arial" panose="020B0604020202020204" pitchFamily="34" charset="0"/>
                <a:cs typeface="Arial" panose="020B0604020202020204" pitchFamily="34" charset="0"/>
              </a:rPr>
              <a:t>Formål:</a:t>
            </a:r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 At informere, undervise og formidle viden om den virkelige verden.</a:t>
            </a:r>
          </a:p>
          <a:p>
            <a:pPr lvl="0"/>
            <a:r>
              <a:rPr lang="da-DK" sz="1600" b="1" dirty="0">
                <a:latin typeface="Arial" panose="020B0604020202020204" pitchFamily="34" charset="0"/>
                <a:cs typeface="Arial" panose="020B0604020202020204" pitchFamily="34" charset="0"/>
              </a:rPr>
              <a:t>Indhold:</a:t>
            </a:r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 Fakta, analyser, instruktioner om virkelige emner.</a:t>
            </a:r>
          </a:p>
          <a:p>
            <a:pPr lvl="0"/>
            <a:r>
              <a:rPr lang="da-DK" sz="1600" b="1" dirty="0">
                <a:latin typeface="Arial" panose="020B0604020202020204" pitchFamily="34" charset="0"/>
                <a:cs typeface="Arial" panose="020B0604020202020204" pitchFamily="34" charset="0"/>
              </a:rPr>
              <a:t>Eksempler:</a:t>
            </a:r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 Kogebøger, biografier, historiebøger, ordbøger, leksika, videnskabelige artikler. </a:t>
            </a:r>
          </a:p>
          <a:p>
            <a:endParaRPr lang="da-D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a-DK" sz="1600" b="1" dirty="0">
                <a:latin typeface="Arial" panose="020B0604020202020204" pitchFamily="34" charset="0"/>
                <a:cs typeface="Arial" panose="020B0604020202020204" pitchFamily="34" charset="0"/>
              </a:rPr>
              <a:t>Når man ikke kan læse bøger længere opleves det som et stort tab!</a:t>
            </a:r>
          </a:p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E6BA8962-5EDB-8075-7A69-7B236C887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da-DK" noProof="0" smtClean="0"/>
              <a:t>7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206959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8156B9-EB99-07F4-2987-0E8ABC4404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FE27A6-B040-494B-D65A-6840DC800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Skønlitteratur  - læsning med oplæsning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21D2565-0B0C-2CD8-D981-4D3B80A2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Man skal lære at læse med oplæsning – det sker nødvendigvis ikke af sig selv</a:t>
            </a:r>
          </a:p>
          <a:p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Tænk aflæsning-korterevarende læsning-længerevarende sammenhængende indholdslæsning</a:t>
            </a:r>
          </a:p>
          <a:p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MED hvad skal der læses</a:t>
            </a:r>
          </a:p>
          <a:p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Adskil indlæring af hjælpemidlet fra oplevelsen af at læse – det skal ikke være et IKT-kursus</a:t>
            </a:r>
          </a:p>
          <a:p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Tal om oplæserstemme (menneskestemmen)</a:t>
            </a:r>
          </a:p>
          <a:p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Tal om læseudholdenhed og pauser – læs i kortere tid ad gangen, hold pauser (små og store)</a:t>
            </a:r>
          </a:p>
          <a:p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Udvælg litteratur - måske novelle fremfor roman eller krimier frem for filosofiske storværker. HVIS man har interessen</a:t>
            </a:r>
          </a:p>
          <a:p>
            <a:r>
              <a:rPr lang="da-DK" sz="1600" dirty="0" err="1">
                <a:latin typeface="Arial" panose="020B0604020202020204" pitchFamily="34" charset="0"/>
                <a:cs typeface="Arial" panose="020B0604020202020204" pitchFamily="34" charset="0"/>
              </a:rPr>
              <a:t>Førstegangs</a:t>
            </a:r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 lyd-læsere kan med fordel genlæse noget de tidligere har læst</a:t>
            </a:r>
          </a:p>
          <a:p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Hvis muligt - læs sammen </a:t>
            </a:r>
          </a:p>
          <a:p>
            <a:pPr marL="0" indent="0">
              <a:buNone/>
            </a:pPr>
            <a:endParaRPr lang="da-D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a-D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a-D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a-D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a-DK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a-DK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/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07C1E6A-0C0F-DB86-6EA6-B78DBC631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da-DK" noProof="0" smtClean="0"/>
              <a:t>8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815871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9D992B-44C0-590F-EDE7-E7CD9FE85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E3ACF0-FA19-5693-D5E6-A61F9CB6B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Faglitteratur  - læsning med oplæsning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B3BAAFB-03C6-9190-14A9-0172EAB89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Stort fokus på forståelsen – vi skal kunne forstå det vi læser for at kunne bruge det</a:t>
            </a:r>
          </a:p>
          <a:p>
            <a:pPr marL="742950" lvl="1" indent="-285750"/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lytteren skal forstå, tolke og huske det der formidles</a:t>
            </a:r>
          </a:p>
          <a:p>
            <a:pPr marL="742950" lvl="1" indent="-285750"/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lytteren skal forholde sig aktivt til lyttesituationen og benytte relevante lytteforståelsesstrategier</a:t>
            </a:r>
          </a:p>
          <a:p>
            <a:pPr marL="742950" lvl="1" indent="-285750"/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lyttearbejdet kan </a:t>
            </a:r>
            <a:r>
              <a:rPr lang="da-DK" sz="1600" dirty="0" err="1">
                <a:latin typeface="Arial" panose="020B0604020202020204" pitchFamily="34" charset="0"/>
                <a:cs typeface="Arial" panose="020B0604020202020204" pitchFamily="34" charset="0"/>
              </a:rPr>
              <a:t>stilladseres</a:t>
            </a:r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 af underviseren, fx ved at aktivere forforståelsen, arbejde med lytteformål og valg af lyttestrategier (før-under-efterlæsning)</a:t>
            </a:r>
          </a:p>
          <a:p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Er det et kendt emne eller et nyt emne med flere nye ord</a:t>
            </a:r>
          </a:p>
          <a:p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Skal der læses med syntetisk tale eller menneskestemme</a:t>
            </a:r>
          </a:p>
          <a:p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Arbejd med hastigheden – skal alt læses med samme hastighed. Skal noget nærlæses – skal noget skimmes</a:t>
            </a:r>
          </a:p>
          <a:p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Tal om læseudholdenhed og pauser – læs i kortere tid ad gangen, hold pauser (små og store)</a:t>
            </a:r>
          </a:p>
          <a:p>
            <a:pPr marL="0" indent="0">
              <a:buNone/>
            </a:pPr>
            <a:endParaRPr lang="da-D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rtl="0">
              <a:buNone/>
            </a:pP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574D381B-875C-D8CC-C042-34F8B0A21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da-DK" noProof="0" smtClean="0"/>
              <a:t>9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654543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1" ma:contentTypeDescription="Create a new document." ma:contentTypeScope="" ma:versionID="64dfb1555687e0874b4304b796b5b0c7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6e4c555b5e194d05b7203de9c4567b3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A4F7154-AFAC-4BE7-8A74-7F4B6FC2743C}">
  <ds:schemaRefs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infopath/2007/PartnerControls"/>
    <ds:schemaRef ds:uri="71af3243-3dd4-4a8d-8c0d-dd76da1f02a5"/>
    <ds:schemaRef ds:uri="16c05727-aa75-4e4a-9b5f-8a80a1165891"/>
    <ds:schemaRef ds:uri="http://schemas.openxmlformats.org/package/2006/metadata/core-properties"/>
    <ds:schemaRef ds:uri="230e9df3-be65-4c73-a93b-d1236ebd677e"/>
    <ds:schemaRef ds:uri="http://schemas.microsoft.com/sharepoint/v3"/>
    <ds:schemaRef ds:uri="http://schemas.microsoft.com/office/2006/metadata/properties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67ACD96E-49A0-4DA4-A7BB-AC2D887421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618C13B-9D83-4AF4-B64D-33362D5133F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1749</TotalTime>
  <Words>814</Words>
  <Application>Microsoft Office PowerPoint</Application>
  <PresentationFormat>Widescreen</PresentationFormat>
  <Paragraphs>185</Paragraphs>
  <Slides>14</Slides>
  <Notes>14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14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Wingdings</vt:lpstr>
      <vt:lpstr>Office-tema</vt:lpstr>
      <vt:lpstr>Læsning med oplæsning  Rikke Hellberg Pedersen, IBOS </vt:lpstr>
      <vt:lpstr>Præsentation</vt:lpstr>
      <vt:lpstr>Dagsorden </vt:lpstr>
      <vt:lpstr>Definitioner</vt:lpstr>
      <vt:lpstr>Den interaktive læsemodel L. C. Ehri</vt:lpstr>
      <vt:lpstr>Læsning AF hvad og MED hvad? </vt:lpstr>
      <vt:lpstr>Forskellen mellem skøn- og faglitteratur  - ligger i formålet og indholdet</vt:lpstr>
      <vt:lpstr>Skønlitteratur  - læsning med oplæsning </vt:lpstr>
      <vt:lpstr>Faglitteratur  - læsning med oplæsning </vt:lpstr>
      <vt:lpstr>Læseundervisningen - sæt mål</vt:lpstr>
      <vt:lpstr>Læseundervisning - hvordan</vt:lpstr>
      <vt:lpstr>Opsamling</vt:lpstr>
      <vt:lpstr>Det videre arbejde  – workshoppen lørdag</vt:lpstr>
      <vt:lpstr>Tak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Rikke Hellberg Pedersen</dc:creator>
  <cp:lastModifiedBy>Rikke Hellberg Pedersen</cp:lastModifiedBy>
  <cp:revision>13</cp:revision>
  <cp:lastPrinted>2026-01-21T12:44:36Z</cp:lastPrinted>
  <dcterms:created xsi:type="dcterms:W3CDTF">2026-01-05T10:06:21Z</dcterms:created>
  <dcterms:modified xsi:type="dcterms:W3CDTF">2026-01-22T14:34:55Z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